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9"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1" autoAdjust="0"/>
    <p:restoredTop sz="94599" autoAdjust="0"/>
  </p:normalViewPr>
  <p:slideViewPr>
    <p:cSldViewPr>
      <p:cViewPr>
        <p:scale>
          <a:sx n="130" d="100"/>
          <a:sy n="130" d="100"/>
        </p:scale>
        <p:origin x="-370" y="4310"/>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C7E6C9-5C62-496B-9AF5-4A9C5ED41275}" type="datetimeFigureOut">
              <a:rPr lang="fr-FR" smtClean="0"/>
              <a:pPr/>
              <a:t>04/03/2015</a:t>
            </a:fld>
            <a:endParaRPr lang="fr-FR"/>
          </a:p>
        </p:txBody>
      </p:sp>
      <p:sp>
        <p:nvSpPr>
          <p:cNvPr id="4" name="Espace réservé de l'image des diapositives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F6D46F5-9A91-4342-A1CC-2F919B154CAF}"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143125" y="685800"/>
            <a:ext cx="2571750" cy="3429000"/>
          </a:xfrm>
        </p:spPr>
      </p:sp>
      <p:sp>
        <p:nvSpPr>
          <p:cNvPr id="3" name="Espace réservé des commentaires 2"/>
          <p:cNvSpPr>
            <a:spLocks noGrp="1"/>
          </p:cNvSpPr>
          <p:nvPr>
            <p:ph type="body" idx="1"/>
          </p:nvPr>
        </p:nvSpPr>
        <p:spPr/>
        <p:txBody>
          <a:bodyPr>
            <a:normAutofit/>
          </a:bodyPr>
          <a:lstStyle/>
          <a:p>
            <a:pPr algn="r"/>
            <a:endParaRPr lang="fr-FR" dirty="0"/>
          </a:p>
        </p:txBody>
      </p:sp>
      <p:sp>
        <p:nvSpPr>
          <p:cNvPr id="4" name="Espace réservé du numéro de diapositive 3"/>
          <p:cNvSpPr>
            <a:spLocks noGrp="1"/>
          </p:cNvSpPr>
          <p:nvPr>
            <p:ph type="sldNum" sz="quarter" idx="10"/>
          </p:nvPr>
        </p:nvSpPr>
        <p:spPr/>
        <p:txBody>
          <a:bodyPr/>
          <a:lstStyle/>
          <a:p>
            <a:fld id="{218D79EF-671E-41CA-BE1D-E398F87DC424}" type="slidenum">
              <a:rPr lang="fr-FR" smtClean="0"/>
              <a:pPr/>
              <a:t>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8"/>
            <a:ext cx="5829300" cy="1960033"/>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366185"/>
            <a:ext cx="1543050" cy="7802033"/>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342900" y="366185"/>
            <a:ext cx="4514850" cy="780203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364067"/>
            <a:ext cx="2256235" cy="154940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0"/>
            <a:ext cx="4114800" cy="755651"/>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 name="Image 19" descr="logo_univ.png"/>
          <p:cNvPicPr>
            <a:picLocks noChangeAspect="1"/>
          </p:cNvPicPr>
          <p:nvPr/>
        </p:nvPicPr>
        <p:blipFill>
          <a:blip r:embed="rId3" cstate="print"/>
          <a:stretch>
            <a:fillRect/>
          </a:stretch>
        </p:blipFill>
        <p:spPr>
          <a:xfrm>
            <a:off x="116632" y="179513"/>
            <a:ext cx="1169228" cy="1320654"/>
          </a:xfrm>
          <a:prstGeom prst="rect">
            <a:avLst/>
          </a:prstGeom>
        </p:spPr>
      </p:pic>
      <p:pic>
        <p:nvPicPr>
          <p:cNvPr id="21" name="Image 20" descr="logo_univ.png"/>
          <p:cNvPicPr>
            <a:picLocks noChangeAspect="1"/>
          </p:cNvPicPr>
          <p:nvPr/>
        </p:nvPicPr>
        <p:blipFill>
          <a:blip r:embed="rId3" cstate="print"/>
          <a:stretch>
            <a:fillRect/>
          </a:stretch>
        </p:blipFill>
        <p:spPr>
          <a:xfrm>
            <a:off x="5500702" y="179512"/>
            <a:ext cx="1214446" cy="1320654"/>
          </a:xfrm>
          <a:prstGeom prst="rect">
            <a:avLst/>
          </a:prstGeom>
        </p:spPr>
      </p:pic>
      <p:sp>
        <p:nvSpPr>
          <p:cNvPr id="38" name="Rectangle à coins arrondis 37"/>
          <p:cNvSpPr/>
          <p:nvPr/>
        </p:nvSpPr>
        <p:spPr>
          <a:xfrm flipH="1">
            <a:off x="1643050" y="71406"/>
            <a:ext cx="3286148" cy="771524"/>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rtl="1"/>
            <a:r>
              <a:rPr lang="ar-DZ" b="1" dirty="0" smtClean="0">
                <a:latin typeface="Adobe نسخ Medium" pitchFamily="50" charset="-78"/>
                <a:cs typeface="Adobe نسخ Medium" pitchFamily="50" charset="-78"/>
              </a:rPr>
              <a:t>جامعة قاصدي مرباح – ورقلة –</a:t>
            </a:r>
          </a:p>
          <a:p>
            <a:pPr algn="ctr" rtl="1"/>
            <a:r>
              <a:rPr lang="ar-DZ" b="1" dirty="0" smtClean="0">
                <a:latin typeface="Adobe نسخ Medium" pitchFamily="50" charset="-78"/>
                <a:cs typeface="Adobe نسخ Medium" pitchFamily="50" charset="-78"/>
              </a:rPr>
              <a:t>كلية العلوم الإنسانية والإجتماعية</a:t>
            </a:r>
          </a:p>
          <a:p>
            <a:pPr algn="ctr" rtl="1"/>
            <a:r>
              <a:rPr lang="ar-DZ" b="1" dirty="0" smtClean="0">
                <a:latin typeface="Adobe نسخ Medium" pitchFamily="50" charset="-78"/>
                <a:cs typeface="Adobe نسخ Medium" pitchFamily="50" charset="-78"/>
              </a:rPr>
              <a:t>قسم علوم الإعلام والإتصال  </a:t>
            </a:r>
          </a:p>
        </p:txBody>
      </p:sp>
      <p:sp>
        <p:nvSpPr>
          <p:cNvPr id="39" name="Rectangle à coins arrondis 38"/>
          <p:cNvSpPr/>
          <p:nvPr/>
        </p:nvSpPr>
        <p:spPr>
          <a:xfrm>
            <a:off x="1285860" y="928662"/>
            <a:ext cx="4214842" cy="100013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b="1" dirty="0" smtClean="0">
                <a:latin typeface="Adobe نسخ Medium" pitchFamily="50" charset="-78"/>
                <a:cs typeface="Adobe نسخ Medium" pitchFamily="50" charset="-78"/>
              </a:rPr>
              <a:t>متابعة القنوات التلفزيونية في ظل تكنولوجيا الإتصال الحديثة </a:t>
            </a:r>
          </a:p>
          <a:p>
            <a:pPr algn="ctr" rtl="1"/>
            <a:r>
              <a:rPr lang="ar-DZ" sz="1400" b="1" dirty="0" smtClean="0">
                <a:latin typeface="Adobe نسخ Medium" pitchFamily="50" charset="-78"/>
                <a:cs typeface="Adobe نسخ Medium" pitchFamily="50" charset="-78"/>
              </a:rPr>
              <a:t>(</a:t>
            </a:r>
            <a:r>
              <a:rPr lang="ar-DZ" sz="1000" b="1" dirty="0" smtClean="0">
                <a:latin typeface="Adobe نسخ Medium" pitchFamily="50" charset="-78"/>
                <a:cs typeface="Adobe نسخ Medium" pitchFamily="50" charset="-78"/>
              </a:rPr>
              <a:t>متابعة طلبة جامعة قاصدي مرباح – ورقلة – لباقة </a:t>
            </a:r>
            <a:r>
              <a:rPr lang="fr-FR" sz="1000" b="1" dirty="0" smtClean="0">
                <a:latin typeface="Adobe نسخ Medium" pitchFamily="50" charset="-78"/>
                <a:cs typeface="Adobe نسخ Medium" pitchFamily="50" charset="-78"/>
              </a:rPr>
              <a:t>Mbc </a:t>
            </a:r>
            <a:r>
              <a:rPr lang="ar-DZ" sz="1000" b="1" dirty="0" smtClean="0">
                <a:latin typeface="Adobe نسخ Medium" pitchFamily="50" charset="-78"/>
                <a:cs typeface="Adobe نسخ Medium" pitchFamily="50" charset="-78"/>
              </a:rPr>
              <a:t>  نموذجا</a:t>
            </a:r>
            <a:r>
              <a:rPr lang="ar-DZ" sz="1400" b="1" dirty="0" smtClean="0">
                <a:latin typeface="Adobe نسخ Medium" pitchFamily="50" charset="-78"/>
                <a:cs typeface="Adobe نسخ Medium" pitchFamily="50" charset="-78"/>
              </a:rPr>
              <a:t>)</a:t>
            </a:r>
            <a:endParaRPr lang="fr-FR" sz="1400" b="1" dirty="0" smtClean="0">
              <a:latin typeface="Adobe نسخ Medium" pitchFamily="50" charset="-78"/>
              <a:cs typeface="Adobe نسخ Medium" pitchFamily="50" charset="-78"/>
            </a:endParaRPr>
          </a:p>
          <a:p>
            <a:pPr algn="ctr" rtl="1"/>
            <a:r>
              <a:rPr lang="en-US" sz="1100" b="1" dirty="0" smtClean="0">
                <a:latin typeface="Adobe نسخ Medium" pitchFamily="50" charset="-78"/>
                <a:cs typeface="Adobe نسخ Medium" pitchFamily="50" charset="-78"/>
              </a:rPr>
              <a:t>Follow-up television channels in the light of the evolution of modern communication technology (</a:t>
            </a:r>
            <a:r>
              <a:rPr lang="en-US" sz="1100" dirty="0" smtClean="0">
                <a:latin typeface="Adobe نسخ Medium" pitchFamily="50" charset="-78"/>
                <a:cs typeface="Adobe نسخ Medium" pitchFamily="50" charset="-78"/>
              </a:rPr>
              <a:t>follow-up students University Cassidy Merbah bouquet MBC model</a:t>
            </a:r>
            <a:r>
              <a:rPr lang="en-US" sz="1100" b="1" dirty="0" smtClean="0">
                <a:latin typeface="Adobe نسخ Medium" pitchFamily="50" charset="-78"/>
                <a:cs typeface="Adobe نسخ Medium" pitchFamily="50" charset="-78"/>
              </a:rPr>
              <a:t>)</a:t>
            </a:r>
            <a:endParaRPr lang="fr-FR" sz="1100" b="1" dirty="0" smtClean="0">
              <a:latin typeface="Adobe نسخ Medium" pitchFamily="50" charset="-78"/>
              <a:cs typeface="Adobe نسخ Medium" pitchFamily="50" charset="-78"/>
            </a:endParaRPr>
          </a:p>
        </p:txBody>
      </p:sp>
      <p:sp>
        <p:nvSpPr>
          <p:cNvPr id="40" name="Rectangle à coins arrondis 39"/>
          <p:cNvSpPr/>
          <p:nvPr/>
        </p:nvSpPr>
        <p:spPr>
          <a:xfrm>
            <a:off x="285728" y="2000232"/>
            <a:ext cx="6286544" cy="500066"/>
          </a:xfrm>
          <a:prstGeom prst="roundRect">
            <a:avLst/>
          </a:prstGeom>
        </p:spPr>
        <p:style>
          <a:lnRef idx="1">
            <a:schemeClr val="accent3"/>
          </a:lnRef>
          <a:fillRef idx="2">
            <a:schemeClr val="accent3"/>
          </a:fillRef>
          <a:effectRef idx="1">
            <a:schemeClr val="accent3"/>
          </a:effectRef>
          <a:fontRef idx="minor">
            <a:schemeClr val="dk1"/>
          </a:fontRef>
        </p:style>
        <p:txBody>
          <a:bodyPr rtlCol="0" anchor="ctr"/>
          <a:lstStyle/>
          <a:p>
            <a:pPr algn="r" rtl="1"/>
            <a:r>
              <a:rPr lang="ar-DZ" b="1" dirty="0" smtClean="0">
                <a:latin typeface="Adobe نسخ Medium" pitchFamily="50" charset="-78"/>
                <a:cs typeface="Adobe نسخ Medium" pitchFamily="50" charset="-78"/>
              </a:rPr>
              <a:t> </a:t>
            </a:r>
            <a:r>
              <a:rPr lang="ar-DZ" sz="1100" b="1" dirty="0" smtClean="0">
                <a:latin typeface="Adobe نسخ Medium" pitchFamily="50" charset="-78"/>
                <a:cs typeface="Adobe نسخ Medium" pitchFamily="50" charset="-78"/>
              </a:rPr>
              <a:t>إعداد الطالبين:     بن مريم محمد رياض الحق </a:t>
            </a:r>
            <a:r>
              <a:rPr lang="fr-FR" sz="1100" b="1" dirty="0" smtClean="0">
                <a:latin typeface="Adobe نسخ Medium" pitchFamily="50" charset="-78"/>
                <a:cs typeface="Adobe نسخ Medium" pitchFamily="50" charset="-78"/>
              </a:rPr>
              <a:t> </a:t>
            </a:r>
            <a:r>
              <a:rPr lang="fr-FR" sz="1100" b="1" dirty="0" smtClean="0">
                <a:solidFill>
                  <a:schemeClr val="tx1"/>
                </a:solidFill>
                <a:latin typeface="Adobe نسخ Medium" pitchFamily="50" charset="-78"/>
                <a:cs typeface="Adobe نسخ Medium" pitchFamily="50" charset="-78"/>
              </a:rPr>
              <a:t>Med.riyad@hotmail.com</a:t>
            </a:r>
            <a:r>
              <a:rPr lang="fr-FR" sz="1100" b="1" dirty="0" smtClean="0">
                <a:solidFill>
                  <a:schemeClr val="bg1"/>
                </a:solidFill>
                <a:latin typeface="Adobe نسخ Medium" pitchFamily="50" charset="-78"/>
                <a:cs typeface="Adobe نسخ Medium" pitchFamily="50" charset="-78"/>
              </a:rPr>
              <a:t>   </a:t>
            </a:r>
            <a:r>
              <a:rPr lang="fr-FR" sz="1100" b="1" dirty="0" smtClean="0">
                <a:latin typeface="Adobe نسخ Medium" pitchFamily="50" charset="-78"/>
                <a:cs typeface="Adobe نسخ Medium" pitchFamily="50" charset="-78"/>
              </a:rPr>
              <a:t> </a:t>
            </a:r>
            <a:r>
              <a:rPr lang="ar-DZ" sz="1100" b="1" dirty="0" smtClean="0">
                <a:latin typeface="Adobe نسخ Medium" pitchFamily="50" charset="-78"/>
                <a:cs typeface="Adobe نسخ Medium" pitchFamily="50" charset="-78"/>
              </a:rPr>
              <a:t> </a:t>
            </a:r>
            <a:r>
              <a:rPr lang="fr-FR" sz="1100" b="1" dirty="0" smtClean="0">
                <a:latin typeface="Adobe نسخ Medium" pitchFamily="50" charset="-78"/>
                <a:cs typeface="Adobe نسخ Medium" pitchFamily="50" charset="-78"/>
              </a:rPr>
              <a:t>                  </a:t>
            </a:r>
            <a:r>
              <a:rPr lang="ar-DZ" sz="1100" b="1" dirty="0" smtClean="0">
                <a:latin typeface="Adobe نسخ Medium" pitchFamily="50" charset="-78"/>
                <a:cs typeface="Adobe نسخ Medium" pitchFamily="50" charset="-78"/>
              </a:rPr>
              <a:t> </a:t>
            </a:r>
            <a:r>
              <a:rPr lang="fr-FR" sz="1100" b="1" dirty="0" smtClean="0">
                <a:latin typeface="Adobe نسخ Medium" pitchFamily="50" charset="-78"/>
                <a:cs typeface="Adobe نسخ Medium" pitchFamily="50" charset="-78"/>
              </a:rPr>
              <a:t>                              </a:t>
            </a:r>
            <a:r>
              <a:rPr lang="ar-DZ" sz="1100" b="1" dirty="0" smtClean="0">
                <a:latin typeface="Adobe نسخ Medium" pitchFamily="50" charset="-78"/>
                <a:cs typeface="Adobe نسخ Medium" pitchFamily="50" charset="-78"/>
              </a:rPr>
              <a:t>إشراف الأستاذ: الزاوي محمد الطيب </a:t>
            </a:r>
          </a:p>
          <a:p>
            <a:pPr algn="r" rtl="1"/>
            <a:r>
              <a:rPr lang="ar-DZ" sz="1100" b="1" dirty="0" smtClean="0">
                <a:latin typeface="Adobe نسخ Medium" pitchFamily="50" charset="-78"/>
                <a:cs typeface="Adobe نسخ Medium" pitchFamily="50" charset="-78"/>
              </a:rPr>
              <a:t>                          بن عبد الحفيظ ناصر</a:t>
            </a:r>
            <a:r>
              <a:rPr lang="fr-FR" sz="1100" b="1" dirty="0" smtClean="0">
                <a:latin typeface="Adobe نسخ Medium" pitchFamily="50" charset="-78"/>
                <a:cs typeface="Adobe نسخ Medium" pitchFamily="50" charset="-78"/>
              </a:rPr>
              <a:t> </a:t>
            </a:r>
            <a:r>
              <a:rPr lang="ar-DZ" sz="1100" b="1" dirty="0" smtClean="0">
                <a:latin typeface="Adobe نسخ Medium" pitchFamily="50" charset="-78"/>
                <a:cs typeface="Adobe نسخ Medium" pitchFamily="50" charset="-78"/>
              </a:rPr>
              <a:t> </a:t>
            </a:r>
            <a:r>
              <a:rPr lang="fr-FR" sz="1100" b="1" dirty="0" smtClean="0">
                <a:latin typeface="Adobe نسخ Medium" pitchFamily="50" charset="-78"/>
                <a:cs typeface="Adobe نسخ Medium" pitchFamily="50" charset="-78"/>
              </a:rPr>
              <a:t>Ahmedhocin8@gimail.com     </a:t>
            </a:r>
            <a:endParaRPr lang="fr-FR" dirty="0"/>
          </a:p>
        </p:txBody>
      </p:sp>
      <p:sp>
        <p:nvSpPr>
          <p:cNvPr id="41" name="Rectangle avec flèche vers le bas 40"/>
          <p:cNvSpPr/>
          <p:nvPr/>
        </p:nvSpPr>
        <p:spPr>
          <a:xfrm>
            <a:off x="3571876" y="2571736"/>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مقدمة </a:t>
            </a:r>
            <a:endParaRPr lang="fr-FR" sz="2400" b="1" dirty="0">
              <a:latin typeface="Adobe نسخ Medium" pitchFamily="50" charset="-78"/>
              <a:cs typeface="Adobe نسخ Medium" pitchFamily="50" charset="-78"/>
            </a:endParaRPr>
          </a:p>
        </p:txBody>
      </p:sp>
      <p:sp>
        <p:nvSpPr>
          <p:cNvPr id="43" name="Organigramme : Document 42"/>
          <p:cNvSpPr/>
          <p:nvPr/>
        </p:nvSpPr>
        <p:spPr>
          <a:xfrm>
            <a:off x="3571876" y="3071802"/>
            <a:ext cx="3000396" cy="1143008"/>
          </a:xfrm>
          <a:prstGeom prst="flowChartDocument">
            <a:avLst/>
          </a:prstGeom>
          <a:solidFill>
            <a:schemeClr val="bg1"/>
          </a:solid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just" rtl="1"/>
            <a:r>
              <a:rPr lang="ar-DZ" sz="900" b="1" dirty="0" smtClean="0">
                <a:latin typeface="Adobe نسخ Medium" pitchFamily="50" charset="-78"/>
                <a:cs typeface="Adobe نسخ Medium" pitchFamily="50" charset="-78"/>
              </a:rPr>
              <a:t>تعد القنوات التلفزيونية من بين وسائل الإتصال الجماهيري، التي تسعى إلى إستقطاب المشاهد بكل الطرق والوسائل من خلال مختلف المضامين الإعلامية. وقد عرفت هذه الوسيلة منذ نشأتها تطورا تكنولوجيا متسارعا حيث زاد ظهور التكنولوجيات الحديثة للإتصال من أهميتها، لاسيما في الجانب المتعلق بالإندماج الوشيك بين التلفزيون </a:t>
            </a:r>
            <a:r>
              <a:rPr lang="ar-DZ" sz="900" b="1" dirty="0" err="1" smtClean="0">
                <a:latin typeface="Adobe نسخ Medium" pitchFamily="50" charset="-78"/>
                <a:cs typeface="Adobe نسخ Medium" pitchFamily="50" charset="-78"/>
              </a:rPr>
              <a:t>و</a:t>
            </a:r>
            <a:r>
              <a:rPr lang="ar-DZ" sz="900" b="1" dirty="0" smtClean="0">
                <a:latin typeface="Adobe نسخ Medium" pitchFamily="50" charset="-78"/>
                <a:cs typeface="Adobe نسخ Medium" pitchFamily="50" charset="-78"/>
              </a:rPr>
              <a:t> الأنترنت بحيث أصبحت كل وسيلة من هاتين الوسيلتين يمكن إستخدامها للوصول إلى الوسيلة الأخرى مثل القنوات التلفزيونية المتخصصة أو الموضوعاتية.</a:t>
            </a:r>
            <a:endParaRPr lang="fr-FR" sz="900" b="1" dirty="0" smtClean="0">
              <a:latin typeface="Adobe نسخ Medium" pitchFamily="50" charset="-78"/>
              <a:cs typeface="Adobe نسخ Medium" pitchFamily="50" charset="-78"/>
            </a:endParaRPr>
          </a:p>
        </p:txBody>
      </p:sp>
      <p:sp>
        <p:nvSpPr>
          <p:cNvPr id="44" name="Rectangle avec flèche vers le bas 43"/>
          <p:cNvSpPr/>
          <p:nvPr/>
        </p:nvSpPr>
        <p:spPr>
          <a:xfrm>
            <a:off x="214290" y="2571736"/>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منهج الدراسة  </a:t>
            </a:r>
            <a:endParaRPr lang="fr-FR" sz="2400" b="1" dirty="0">
              <a:latin typeface="Adobe نسخ Medium" pitchFamily="50" charset="-78"/>
              <a:cs typeface="Adobe نسخ Medium" pitchFamily="50" charset="-78"/>
            </a:endParaRPr>
          </a:p>
        </p:txBody>
      </p:sp>
      <p:sp>
        <p:nvSpPr>
          <p:cNvPr id="45" name="Rectangle avec flèche vers le bas 44"/>
          <p:cNvSpPr/>
          <p:nvPr/>
        </p:nvSpPr>
        <p:spPr>
          <a:xfrm>
            <a:off x="3571876" y="4286248"/>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الإشكالية </a:t>
            </a:r>
            <a:endParaRPr lang="fr-FR" sz="2400" b="1" dirty="0">
              <a:latin typeface="Adobe نسخ Medium" pitchFamily="50" charset="-78"/>
              <a:cs typeface="Adobe نسخ Medium" pitchFamily="50" charset="-78"/>
            </a:endParaRPr>
          </a:p>
        </p:txBody>
      </p:sp>
      <p:sp>
        <p:nvSpPr>
          <p:cNvPr id="46" name="Rectangle avec flèche vers le bas 45"/>
          <p:cNvSpPr/>
          <p:nvPr/>
        </p:nvSpPr>
        <p:spPr>
          <a:xfrm>
            <a:off x="214290" y="4000496"/>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أدوات الدراسة  </a:t>
            </a:r>
            <a:endParaRPr lang="fr-FR" sz="2400" b="1" dirty="0">
              <a:latin typeface="Adobe نسخ Medium" pitchFamily="50" charset="-78"/>
              <a:cs typeface="Adobe نسخ Medium" pitchFamily="50" charset="-78"/>
            </a:endParaRPr>
          </a:p>
        </p:txBody>
      </p:sp>
      <p:sp>
        <p:nvSpPr>
          <p:cNvPr id="47" name="Rectangle avec flèche vers le bas 46"/>
          <p:cNvSpPr/>
          <p:nvPr/>
        </p:nvSpPr>
        <p:spPr>
          <a:xfrm>
            <a:off x="3571876" y="5500694"/>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التساؤلات الفرعية </a:t>
            </a:r>
            <a:endParaRPr lang="fr-FR" sz="2400" b="1" dirty="0">
              <a:latin typeface="Adobe نسخ Medium" pitchFamily="50" charset="-78"/>
              <a:cs typeface="Adobe نسخ Medium" pitchFamily="50" charset="-78"/>
            </a:endParaRPr>
          </a:p>
        </p:txBody>
      </p:sp>
      <p:sp>
        <p:nvSpPr>
          <p:cNvPr id="50" name="Rectangle avec flèche vers le bas 49"/>
          <p:cNvSpPr/>
          <p:nvPr/>
        </p:nvSpPr>
        <p:spPr>
          <a:xfrm>
            <a:off x="214290" y="5429256"/>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مجتمع البحث وعينة الدراسة  </a:t>
            </a:r>
            <a:endParaRPr lang="fr-FR" sz="2400" b="1" dirty="0">
              <a:latin typeface="Adobe نسخ Medium" pitchFamily="50" charset="-78"/>
              <a:cs typeface="Adobe نسخ Medium" pitchFamily="50" charset="-78"/>
            </a:endParaRPr>
          </a:p>
        </p:txBody>
      </p:sp>
      <p:sp>
        <p:nvSpPr>
          <p:cNvPr id="51" name="Organigramme : Document 50"/>
          <p:cNvSpPr/>
          <p:nvPr/>
        </p:nvSpPr>
        <p:spPr>
          <a:xfrm>
            <a:off x="3571876" y="4786314"/>
            <a:ext cx="3000396" cy="642942"/>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ctr" rtl="1"/>
            <a:r>
              <a:rPr lang="ar-DZ" sz="1200" b="1" dirty="0" smtClean="0">
                <a:latin typeface="Adobe نسخ Medium" pitchFamily="50" charset="-78"/>
                <a:cs typeface="Adobe نسخ Medium" pitchFamily="50" charset="-78"/>
              </a:rPr>
              <a:t>هل أثر تطور تكنولوجيا الإتصال الحديثة على متابعة القنوات التلفزيونية، لدى طلبة جامعة قاصدي مرباح نموذجا ؟؟ </a:t>
            </a:r>
            <a:endParaRPr lang="fr-FR" sz="1200" dirty="0" smtClean="0">
              <a:latin typeface="Adobe نسخ Medium" pitchFamily="50" charset="-78"/>
              <a:cs typeface="Adobe نسخ Medium" pitchFamily="50" charset="-78"/>
            </a:endParaRPr>
          </a:p>
        </p:txBody>
      </p:sp>
      <p:sp>
        <p:nvSpPr>
          <p:cNvPr id="52" name="Organigramme : Document 51"/>
          <p:cNvSpPr/>
          <p:nvPr/>
        </p:nvSpPr>
        <p:spPr>
          <a:xfrm>
            <a:off x="3571876" y="6000760"/>
            <a:ext cx="3000396" cy="1214446"/>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just" rtl="1"/>
            <a:r>
              <a:rPr lang="ar-DZ" sz="800" b="1" dirty="0" smtClean="0">
                <a:latin typeface="Adobe نسخ Medium" pitchFamily="50" charset="-78"/>
                <a:cs typeface="Adobe نسخ Medium" pitchFamily="50" charset="-78"/>
              </a:rPr>
              <a:t>1- هل إستخدام الطالب الجامعي لتكنولوجيا الإتصال الحديثة يوثر على عملية متابعته للقنوات التلفزيونية ؟ </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2- ما هي إنعكاسات تعدد القنوات التلفزيونية في ظل تطور تكنولوجيا الإتصال الحديثة على الطالب الجامعي؟</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3- هل هناك إزدواجية بين متابعة القنوات التلفزيونية واستخدام تكنولوجيا الإتصال الحديثة لدى الطالب الجامعي ؟</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4- ماهي دوافع متابعة الطالب الجامعي للقنوات التلفزيونية في ظل إستخدامه لتكنولوجيات الإتصال الحديثة </a:t>
            </a:r>
            <a:r>
              <a:rPr lang="ar-DZ" sz="800" b="1" dirty="0" smtClean="0">
                <a:latin typeface="Adobe نسخ Medium" pitchFamily="50" charset="-78"/>
                <a:cs typeface="Adobe نسخ Medium" pitchFamily="50" charset="-78"/>
              </a:rPr>
              <a:t>؟</a:t>
            </a:r>
          </a:p>
        </p:txBody>
      </p:sp>
      <p:sp>
        <p:nvSpPr>
          <p:cNvPr id="56" name="Organigramme : Document 55"/>
          <p:cNvSpPr/>
          <p:nvPr/>
        </p:nvSpPr>
        <p:spPr>
          <a:xfrm>
            <a:off x="214290" y="3071802"/>
            <a:ext cx="3000396" cy="857256"/>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just" rtl="1"/>
            <a:r>
              <a:rPr lang="ar-SA" sz="750" b="1" dirty="0" smtClean="0">
                <a:latin typeface="Adobe نسخ Medium" pitchFamily="50" charset="-78"/>
                <a:cs typeface="Adobe نسخ Medium" pitchFamily="50" charset="-78"/>
              </a:rPr>
              <a:t>يعتبر المنهج أهم وسيلة يعتمد عليها الباحث في دراسته. فهو كما يعرفه "رونز": إجراء يستخدم في بلوغ غايتي محددة ,أما " بتل " فقد عرفه بأنه الترتيب الصائب للعمليات العقلية التي نقم بها بصدد الكشف عن الحقيقة والبرهنة عليها</a:t>
            </a:r>
            <a:r>
              <a:rPr lang="ar-DZ" sz="750" b="1" dirty="0" smtClean="0">
                <a:latin typeface="Adobe نسخ Medium" pitchFamily="50" charset="-78"/>
                <a:cs typeface="Adobe نسخ Medium" pitchFamily="50" charset="-78"/>
              </a:rPr>
              <a:t>.  و</a:t>
            </a:r>
            <a:r>
              <a:rPr lang="ar-SA" sz="750" b="1" dirty="0" smtClean="0">
                <a:latin typeface="Adobe نسخ Medium" pitchFamily="50" charset="-78"/>
                <a:cs typeface="Adobe نسخ Medium" pitchFamily="50" charset="-78"/>
              </a:rPr>
              <a:t>في دراستنا هذه إعتمدنا على المنهج الوصفي (المسحي) كسبيل لفهم الظواهر المدروسة في الوضع الطبيعي الذي تنتمي إليه من خلال مسح المعلومات ذات العلاقة بمكوناتها الأساسية وما يسود من علاقات داخلية وخارجية </a:t>
            </a:r>
            <a:r>
              <a:rPr lang="ar-DZ" sz="750" b="1" dirty="0" smtClean="0">
                <a:latin typeface="Adobe نسخ Medium" pitchFamily="50" charset="-78"/>
                <a:cs typeface="Adobe نسخ Medium" pitchFamily="50" charset="-78"/>
              </a:rPr>
              <a:t>، </a:t>
            </a:r>
            <a:r>
              <a:rPr lang="ar-SA" sz="750" b="1" dirty="0" smtClean="0">
                <a:latin typeface="Adobe نسخ Medium" pitchFamily="50" charset="-78"/>
                <a:cs typeface="Adobe نسخ Medium" pitchFamily="50" charset="-78"/>
              </a:rPr>
              <a:t>وقد عرف الباحث " ذوقان عبيدات" المنهج المسحي بأنه :" المنهج الذي يقوم على جمع المعلومات والبيانات عن الظاهرة المدروسة قصد التعرف على وضعها الحالي وجوانب قوتها وضعفها "</a:t>
            </a:r>
            <a:endParaRPr lang="fr-FR" sz="750" b="1" dirty="0">
              <a:latin typeface="Adobe نسخ Medium" pitchFamily="50" charset="-78"/>
              <a:cs typeface="Adobe نسخ Medium" pitchFamily="50" charset="-78"/>
            </a:endParaRPr>
          </a:p>
        </p:txBody>
      </p:sp>
      <p:sp>
        <p:nvSpPr>
          <p:cNvPr id="57" name="Organigramme : Document 56"/>
          <p:cNvSpPr/>
          <p:nvPr/>
        </p:nvSpPr>
        <p:spPr>
          <a:xfrm>
            <a:off x="214290" y="4500562"/>
            <a:ext cx="3000396" cy="857256"/>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r" rtl="1"/>
            <a:r>
              <a:rPr lang="ar-SA" sz="750" b="1" dirty="0" smtClean="0">
                <a:latin typeface="Adobe نسخ Medium" pitchFamily="50" charset="-78"/>
                <a:cs typeface="Adobe نسخ Medium" pitchFamily="50" charset="-78"/>
              </a:rPr>
              <a:t>في بحثنا هذا حاولنا إستخدام أداتين رئيستين وهما الإستمارة والملاحظة العلمية نظرا لطبيعة الموضوع المدروس، وهكذا فنظرا لأهمية الملاحظة تم توظيفها في الدراسة بنوعيها : الملاحظة بدون مشاركة والملاحظة بالمشاركة التي هي من الطرق المهمّة والأساسية في جمع المعلومات والحقائق من الميدان الإجتماعي</a:t>
            </a:r>
            <a:r>
              <a:rPr lang="ar-DZ" sz="750" b="1" dirty="0" smtClean="0">
                <a:latin typeface="Adobe نسخ Medium" pitchFamily="50" charset="-78"/>
                <a:cs typeface="Adobe نسخ Medium" pitchFamily="50" charset="-78"/>
              </a:rPr>
              <a:t>، لكن هذا لا يعني أنّنا إكتفينا فقط بأداة واحدة ،فطبيعة الموضوع الذي نبحث فيه تفرض علينا إختيار أداة أخرى لجمع البيانات وهي الإستمارة أو الإستبيانية التي توّفر لنا معلومات دقيقة ومستمدة من المصدر من أجل تدعيم الدراسة .</a:t>
            </a:r>
          </a:p>
        </p:txBody>
      </p:sp>
      <p:sp>
        <p:nvSpPr>
          <p:cNvPr id="58" name="Organigramme : Document 57"/>
          <p:cNvSpPr/>
          <p:nvPr/>
        </p:nvSpPr>
        <p:spPr>
          <a:xfrm>
            <a:off x="214290" y="5929322"/>
            <a:ext cx="3000396" cy="1071570"/>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r" rtl="1"/>
            <a:r>
              <a:rPr lang="ar-SA" sz="900" b="1" dirty="0" smtClean="0">
                <a:latin typeface="Adobe نسخ Medium" pitchFamily="50" charset="-78"/>
                <a:cs typeface="Adobe نسخ Medium" pitchFamily="50" charset="-78"/>
              </a:rPr>
              <a:t>إن مجتمع البحث في لغة العلوم الإنسانية هو مجموعة منتهية أو غير منتهية من العناصر المحددة مسبقا،والتي ترتكز عليها الملاحظات،فمجتمع البحث في دراستنا هذه يتمثل في الطلبة الجامعيين المتابعين للقنوات التلفزيونية،وعليه فإن عينة البحث تمثلت في طلبة السنة الأولى ماستر تكنولوجيات الإتصال الحديثة وكان الإختيار قصدي وعمدي، ومعناه :" إختيار الوحدات أو المفردات بطريقة عمدية وذلك تبعا لما يراه الباحث من سمات أو صفات أو خصائص تتوّفر لهذه الوحدات أو المفردات التي تخدم أهداف البحث ".</a:t>
            </a:r>
            <a:endParaRPr lang="ar-DZ" sz="900" b="1" dirty="0" smtClean="0">
              <a:latin typeface="Adobe نسخ Medium" pitchFamily="50" charset="-78"/>
              <a:cs typeface="Adobe نسخ Medium" pitchFamily="50" charset="-78"/>
            </a:endParaRPr>
          </a:p>
        </p:txBody>
      </p:sp>
      <p:sp>
        <p:nvSpPr>
          <p:cNvPr id="49" name="Rectangle avec flèche vers le bas 48"/>
          <p:cNvSpPr/>
          <p:nvPr/>
        </p:nvSpPr>
        <p:spPr>
          <a:xfrm>
            <a:off x="3571876" y="7286644"/>
            <a:ext cx="3000396" cy="500066"/>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sz="2400" b="1" dirty="0" smtClean="0">
                <a:latin typeface="Adobe نسخ Medium" pitchFamily="50" charset="-78"/>
                <a:cs typeface="Adobe نسخ Medium" pitchFamily="50" charset="-78"/>
              </a:rPr>
              <a:t>أهداف الدراسة   </a:t>
            </a:r>
            <a:endParaRPr lang="fr-FR" sz="2400" b="1" dirty="0">
              <a:latin typeface="Adobe نسخ Medium" pitchFamily="50" charset="-78"/>
              <a:cs typeface="Adobe نسخ Medium" pitchFamily="50" charset="-78"/>
            </a:endParaRPr>
          </a:p>
        </p:txBody>
      </p:sp>
      <p:sp>
        <p:nvSpPr>
          <p:cNvPr id="60" name="Organigramme : Document 59"/>
          <p:cNvSpPr/>
          <p:nvPr/>
        </p:nvSpPr>
        <p:spPr>
          <a:xfrm>
            <a:off x="3571876" y="7786710"/>
            <a:ext cx="3000396" cy="1214446"/>
          </a:xfrm>
          <a:prstGeom prst="flowChartDocument">
            <a:avLst/>
          </a:prstGeom>
        </p:spPr>
        <p:style>
          <a:lnRef idx="2">
            <a:schemeClr val="dk1"/>
          </a:lnRef>
          <a:fillRef idx="1">
            <a:schemeClr val="lt1"/>
          </a:fillRef>
          <a:effectRef idx="0">
            <a:schemeClr val="dk1"/>
          </a:effectRef>
          <a:fontRef idx="minor">
            <a:schemeClr val="dk1"/>
          </a:fontRef>
        </p:style>
        <p:txBody>
          <a:bodyPr rtlCol="0" anchor="ctr"/>
          <a:lstStyle/>
          <a:p>
            <a:pPr algn="just" rtl="1"/>
            <a:r>
              <a:rPr lang="ar-DZ" sz="800" b="1" dirty="0" smtClean="0">
                <a:latin typeface="Adobe نسخ Medium" pitchFamily="50" charset="-78"/>
                <a:cs typeface="Adobe نسخ Medium" pitchFamily="50" charset="-78"/>
              </a:rPr>
              <a:t>1- معرفة سلوك الطالب الجامعي إزاء متابعته للقنوات التلفزيونية في ظل تطور تكنولوجيا الإتصال الحديثة .</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2- التعرف على التأثيرات التي خلفتها تكنولوجيا الإتصال الحديثة على متابعة القنوات التلفزيونية عند الطالب الجامعي.</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3- معرفة علاقة تكنولوجيا الإتصال الحديثة بمتابعة القنوات التلفزيونية لدى الطالب الجامعي.</a:t>
            </a:r>
            <a:endParaRPr lang="fr-FR" sz="800" b="1" dirty="0" smtClean="0">
              <a:latin typeface="Adobe نسخ Medium" pitchFamily="50" charset="-78"/>
              <a:cs typeface="Adobe نسخ Medium" pitchFamily="50" charset="-78"/>
            </a:endParaRPr>
          </a:p>
          <a:p>
            <a:pPr algn="just" rtl="1"/>
            <a:r>
              <a:rPr lang="ar-DZ" sz="800" b="1" dirty="0" smtClean="0">
                <a:latin typeface="Adobe نسخ Medium" pitchFamily="50" charset="-78"/>
                <a:cs typeface="Adobe نسخ Medium" pitchFamily="50" charset="-78"/>
              </a:rPr>
              <a:t>4- الإفادة منها في دراسات علوم الإعلام والإتصال </a:t>
            </a:r>
            <a:r>
              <a:rPr lang="ar-DZ" sz="800" b="1" dirty="0" err="1" smtClean="0">
                <a:latin typeface="Adobe نسخ Medium" pitchFamily="50" charset="-78"/>
                <a:cs typeface="Adobe نسخ Medium" pitchFamily="50" charset="-78"/>
              </a:rPr>
              <a:t>و</a:t>
            </a:r>
            <a:r>
              <a:rPr lang="ar-DZ" sz="800" b="1" dirty="0" smtClean="0">
                <a:latin typeface="Adobe نسخ Medium" pitchFamily="50" charset="-78"/>
                <a:cs typeface="Adobe نسخ Medium" pitchFamily="50" charset="-78"/>
              </a:rPr>
              <a:t> تطويرها. كما يمكن لهذه الدراسة أن تفتح اﻟﻤﺠال الواسع لباحثين آخرين للقيام بدراسات أخرى لاستكمال الجوانب الناقصة فيها.</a:t>
            </a:r>
            <a:endParaRPr lang="fr-FR" sz="800" b="1" dirty="0" smtClean="0">
              <a:latin typeface="Adobe نسخ Medium" pitchFamily="50" charset="-78"/>
              <a:cs typeface="Adobe نسخ Medium" pitchFamily="50" charset="-78"/>
            </a:endParaRPr>
          </a:p>
        </p:txBody>
      </p:sp>
      <p:pic>
        <p:nvPicPr>
          <p:cNvPr id="1026" name="Picture 2" descr="C:\Users\dell\Downloads\Compressed\الصورة_تعريف_وسائل_الاعلام_s.jpg"/>
          <p:cNvPicPr>
            <a:picLocks noChangeAspect="1" noChangeArrowheads="1"/>
          </p:cNvPicPr>
          <p:nvPr/>
        </p:nvPicPr>
        <p:blipFill>
          <a:blip r:embed="rId4"/>
          <a:srcRect/>
          <a:stretch>
            <a:fillRect/>
          </a:stretch>
        </p:blipFill>
        <p:spPr bwMode="auto">
          <a:xfrm>
            <a:off x="214290" y="7072330"/>
            <a:ext cx="3071834" cy="928694"/>
          </a:xfrm>
          <a:prstGeom prst="rect">
            <a:avLst/>
          </a:prstGeom>
          <a:noFill/>
        </p:spPr>
      </p:pic>
      <p:pic>
        <p:nvPicPr>
          <p:cNvPr id="1027" name="Picture 3" descr="C:\Users\dell\Downloads\Compressed\35-learn-english-language-dialogues-home-television-tv.jpg"/>
          <p:cNvPicPr>
            <a:picLocks noChangeAspect="1" noChangeArrowheads="1"/>
          </p:cNvPicPr>
          <p:nvPr/>
        </p:nvPicPr>
        <p:blipFill>
          <a:blip r:embed="rId5"/>
          <a:srcRect/>
          <a:stretch>
            <a:fillRect/>
          </a:stretch>
        </p:blipFill>
        <p:spPr bwMode="auto">
          <a:xfrm>
            <a:off x="214290" y="8001000"/>
            <a:ext cx="3071834" cy="1000156"/>
          </a:xfrm>
          <a:prstGeom prst="rect">
            <a:avLst/>
          </a:prstGeom>
          <a:noFill/>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872</TotalTime>
  <Words>593</Words>
  <PresentationFormat>Affichage à l'écran (4:3)</PresentationFormat>
  <Paragraphs>29</Paragraphs>
  <Slides>1</Slides>
  <Notes>1</Notes>
  <HiddenSlides>1</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hakim</dc:creator>
  <cp:lastModifiedBy>dell</cp:lastModifiedBy>
  <cp:revision>95</cp:revision>
  <dcterms:created xsi:type="dcterms:W3CDTF">2014-12-03T08:41:51Z</dcterms:created>
  <dcterms:modified xsi:type="dcterms:W3CDTF">2015-03-04T13:49:11Z</dcterms:modified>
</cp:coreProperties>
</file>